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5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8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0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1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2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3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7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8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19" r:id="rId18"/>
    <p:sldId id="322" r:id="rId19"/>
    <p:sldId id="286" r:id="rId20"/>
    <p:sldId id="340" r:id="rId21"/>
    <p:sldId id="331" r:id="rId22"/>
    <p:sldId id="329" r:id="rId23"/>
    <p:sldId id="328" r:id="rId24"/>
    <p:sldId id="334" r:id="rId25"/>
    <p:sldId id="289" r:id="rId26"/>
    <p:sldId id="335" r:id="rId27"/>
    <p:sldId id="290" r:id="rId28"/>
    <p:sldId id="274" r:id="rId29"/>
    <p:sldId id="336" r:id="rId30"/>
    <p:sldId id="287" r:id="rId31"/>
    <p:sldId id="276" r:id="rId32"/>
    <p:sldId id="338" r:id="rId33"/>
    <p:sldId id="333" r:id="rId34"/>
    <p:sldId id="277" r:id="rId35"/>
    <p:sldId id="278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19"/>
            <p14:sldId id="322"/>
            <p14:sldId id="286"/>
            <p14:sldId id="340"/>
            <p14:sldId id="331"/>
            <p14:sldId id="329"/>
            <p14:sldId id="328"/>
            <p14:sldId id="334"/>
            <p14:sldId id="289"/>
            <p14:sldId id="335"/>
            <p14:sldId id="290"/>
            <p14:sldId id="274"/>
            <p14:sldId id="336"/>
            <p14:sldId id="287"/>
            <p14:sldId id="276"/>
            <p14:sldId id="338"/>
            <p14:sldId id="333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A2F"/>
    <a:srgbClr val="AFAFBD"/>
    <a:srgbClr val="2E2E38"/>
    <a:srgbClr val="9393A7"/>
    <a:srgbClr val="E5E5EB"/>
    <a:srgbClr val="E3E3E9"/>
    <a:srgbClr val="DFDFE5"/>
    <a:srgbClr val="D3D3DB"/>
    <a:srgbClr val="A5A5B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8F6B5-63C7-CB43-9558-B243554DE843}" v="82" dt="2020-10-23T10:52:46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593"/>
  </p:normalViewPr>
  <p:slideViewPr>
    <p:cSldViewPr snapToGrid="0">
      <p:cViewPr>
        <p:scale>
          <a:sx n="106" d="100"/>
          <a:sy n="106" d="100"/>
        </p:scale>
        <p:origin x="480" y="102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2: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Winner16 variable has a storage type of “str3” </a:t>
            </a:r>
            <a:r>
              <a:rPr lang="en-US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3EFF9EE-2DED-4451-8829-7136CA19A3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3EFF9EE-2DED-4451-8829-7136CA19A3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08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DAF1E3-6E74-47BF-95BB-573D82BD65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DAF1E3-6E74-47BF-95BB-573D82BD6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D34C043-7DDF-434B-9000-865162A6B24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6301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336301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12772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AD31F-4C0B-EB4E-8423-38731D047A99}"/>
              </a:ext>
            </a:extLst>
          </p:cNvPr>
          <p:cNvCxnSpPr>
            <a:cxnSpLocks/>
          </p:cNvCxnSpPr>
          <p:nvPr userDrawn="1"/>
        </p:nvCxnSpPr>
        <p:spPr>
          <a:xfrm>
            <a:off x="4336301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9F83C0EB-E688-3A44-9CA8-6BEA23531F1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58240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A40A927-F908-8A4C-84CF-D50288A7D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8240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01FA84-EA3F-5742-936A-39390CAE991E}"/>
              </a:ext>
            </a:extLst>
          </p:cNvPr>
          <p:cNvCxnSpPr>
            <a:cxnSpLocks/>
          </p:cNvCxnSpPr>
          <p:nvPr userDrawn="1"/>
        </p:nvCxnSpPr>
        <p:spPr>
          <a:xfrm>
            <a:off x="8058240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3F069F7-B3F4-924F-A54B-C0D9458A07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4363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140E2F-7060-2147-AC68-330ECA2F0B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363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0B2200-2CA6-3948-9E5C-09993AD0B231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5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36DDD9-622A-4E9F-8E3E-2898811E4C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36DDD9-622A-4E9F-8E3E-2898811E4C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7F615B-2895-4A1F-9C00-F67F10545CC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14131"/>
            <a:ext cx="8910320" cy="6096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8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F76453A-2E9C-40AC-AB9B-B1B313814B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F76453A-2E9C-40AC-AB9B-B1B313814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47D266C-5F74-4974-80AC-5E15A8243C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10320" cy="6096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6" y="1143000"/>
            <a:ext cx="8234455" cy="495808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134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Bef>
                <a:spcPts val="0"/>
              </a:spcBef>
              <a:buNone/>
              <a:defRPr sz="119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Bef>
                <a:spcPts val="0"/>
              </a:spcBef>
              <a:buNone/>
              <a:defRPr sz="104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>
              <a:spcBef>
                <a:spcPts val="0"/>
              </a:spcBef>
              <a:buNone/>
              <a:defRPr sz="89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0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49B3FB6-0337-45E2-8501-27A9CF0182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49B3FB6-0337-45E2-8501-27A9CF0182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5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267311" marR="0" lvl="0" indent="-267311" defTabSz="75548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57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47D6452-B72B-44A8-8386-806AF16440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47D6452-B72B-44A8-8386-806AF16440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5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267311" marR="0" lvl="0" indent="-267311" defTabSz="75548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8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76B9FFF-0CD9-479C-8223-E4E6C82801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76B9FFF-0CD9-479C-8223-E4E6C8280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DE5552C-E263-4C52-ACCB-780E5241A6B1}"/>
              </a:ext>
            </a:extLst>
          </p:cNvPr>
          <p:cNvSpPr/>
          <p:nvPr userDrawn="1"/>
        </p:nvSpPr>
        <p:spPr>
          <a:xfrm>
            <a:off x="612454" y="1143000"/>
            <a:ext cx="5328051" cy="1722663"/>
          </a:xfrm>
          <a:prstGeom prst="rect">
            <a:avLst/>
          </a:prstGeom>
          <a:solidFill>
            <a:srgbClr val="E7E6E6">
              <a:lumMod val="25000"/>
            </a:srgbClr>
          </a:solidFill>
        </p:spPr>
        <p:txBody>
          <a:bodyPr wrap="square" lIns="959121" tIns="137018" rIns="68508" bIns="68508">
            <a:noAutofit/>
          </a:bodyPr>
          <a:lstStyle/>
          <a:p>
            <a:pPr marL="0" marR="0" lvl="0" indent="0" defTabSz="685064" eaLnBrk="1" fontAlgn="auto" latinLnBrk="0" hangingPunct="1">
              <a:lnSpc>
                <a:spcPts val="1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78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849FB-97B2-40A0-8AE2-D0B60C804C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01" y="1325563"/>
            <a:ext cx="780867" cy="979487"/>
          </a:xfrm>
          <a:solidFill>
            <a:srgbClr val="FF00FF"/>
          </a:solidFill>
        </p:spPr>
        <p:txBody>
          <a:bodyPr/>
          <a:lstStyle>
            <a:lvl1pPr marL="0" indent="0">
              <a:buNone/>
              <a:defRPr sz="1199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4BF8E8-5C61-49AD-94E6-E3CA333B7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457" y="2952750"/>
            <a:ext cx="5328051" cy="3143250"/>
          </a:xfrm>
        </p:spPr>
        <p:txBody>
          <a:bodyPr/>
          <a:lstStyle>
            <a:lvl1pPr marL="171353" indent="-171353">
              <a:buSzPct val="70000"/>
              <a:buFont typeface="Arial" panose="020B0604020202020204" pitchFamily="34" charset="0"/>
              <a:buChar char="►"/>
              <a:defRPr sz="787"/>
            </a:lvl1pPr>
            <a:lvl2pPr marL="342701" indent="-171353">
              <a:buSzPct val="70000"/>
              <a:buFont typeface="Arial" panose="020B0604020202020204" pitchFamily="34" charset="0"/>
              <a:buChar char="►"/>
              <a:defRPr sz="787"/>
            </a:lvl2pPr>
            <a:lvl3pPr marL="514055" indent="-171353">
              <a:buSzPct val="70000"/>
              <a:buFont typeface="Arial" panose="020B0604020202020204" pitchFamily="34" charset="0"/>
              <a:buChar char="►"/>
              <a:defRPr sz="787"/>
            </a:lvl3pPr>
            <a:lvl4pPr marL="685406" indent="-171353">
              <a:buSzPct val="70000"/>
              <a:buFont typeface="Arial" panose="020B0604020202020204" pitchFamily="34" charset="0"/>
              <a:buChar char="►"/>
              <a:defRPr sz="787"/>
            </a:lvl4pPr>
            <a:lvl5pPr marL="856759" indent="-171353">
              <a:buSzPct val="70000"/>
              <a:buFont typeface="Arial" panose="020B0604020202020204" pitchFamily="34" charset="0"/>
              <a:buChar char="►"/>
              <a:defRPr sz="78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CC71C49-6552-4AF6-BD52-B8469E6BF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7013" y="1325563"/>
            <a:ext cx="3836577" cy="120808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899" b="1">
                <a:solidFill>
                  <a:srgbClr val="EEAB1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Aft>
                <a:spcPts val="899"/>
              </a:spcAft>
              <a:buNone/>
              <a:defRPr sz="749" i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Title</a:t>
            </a:r>
          </a:p>
          <a:p>
            <a:pPr lvl="2"/>
            <a:r>
              <a:rPr lang="en-US"/>
              <a:t>Location</a:t>
            </a:r>
          </a:p>
          <a:p>
            <a:pPr lvl="2"/>
            <a:r>
              <a:rPr lang="en-US"/>
              <a:t>Phone</a:t>
            </a:r>
          </a:p>
          <a:p>
            <a:pPr lvl="2"/>
            <a:r>
              <a:rPr lang="en-US"/>
              <a:t>Email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27FFA5-0C1F-4406-BA76-3212311C6750}"/>
              </a:ext>
            </a:extLst>
          </p:cNvPr>
          <p:cNvSpPr/>
          <p:nvPr userDrawn="1"/>
        </p:nvSpPr>
        <p:spPr>
          <a:xfrm>
            <a:off x="6251493" y="1143000"/>
            <a:ext cx="5328051" cy="1722663"/>
          </a:xfrm>
          <a:prstGeom prst="rect">
            <a:avLst/>
          </a:prstGeom>
          <a:solidFill>
            <a:srgbClr val="E7E6E6">
              <a:lumMod val="25000"/>
            </a:srgbClr>
          </a:solidFill>
        </p:spPr>
        <p:txBody>
          <a:bodyPr wrap="square" lIns="959121" tIns="137018" rIns="68508" bIns="68508">
            <a:noAutofit/>
          </a:bodyPr>
          <a:lstStyle/>
          <a:p>
            <a:pPr marL="0" marR="0" lvl="0" indent="0" defTabSz="685064" eaLnBrk="1" fontAlgn="auto" latinLnBrk="0" hangingPunct="1">
              <a:lnSpc>
                <a:spcPts val="1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78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33C3DBEF-09F2-4B1F-9655-55FA5B949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1497" y="2952750"/>
            <a:ext cx="5328051" cy="3143250"/>
          </a:xfrm>
        </p:spPr>
        <p:txBody>
          <a:bodyPr/>
          <a:lstStyle>
            <a:lvl1pPr marL="171353" indent="-171353">
              <a:buSzPct val="70000"/>
              <a:buFont typeface="Arial" panose="020B0604020202020204" pitchFamily="34" charset="0"/>
              <a:buChar char="►"/>
              <a:defRPr sz="787"/>
            </a:lvl1pPr>
            <a:lvl2pPr marL="342701" indent="-171353">
              <a:buSzPct val="70000"/>
              <a:buFont typeface="Arial" panose="020B0604020202020204" pitchFamily="34" charset="0"/>
              <a:buChar char="►"/>
              <a:defRPr sz="787"/>
            </a:lvl2pPr>
            <a:lvl3pPr marL="514055" indent="-171353">
              <a:buSzPct val="70000"/>
              <a:buFont typeface="Arial" panose="020B0604020202020204" pitchFamily="34" charset="0"/>
              <a:buChar char="►"/>
              <a:defRPr sz="787"/>
            </a:lvl3pPr>
            <a:lvl4pPr marL="685406" indent="-171353">
              <a:buSzPct val="70000"/>
              <a:buFont typeface="Arial" panose="020B0604020202020204" pitchFamily="34" charset="0"/>
              <a:buChar char="►"/>
              <a:defRPr sz="787"/>
            </a:lvl4pPr>
            <a:lvl5pPr marL="856759" indent="-171353">
              <a:buSzPct val="70000"/>
              <a:buFont typeface="Arial" panose="020B0604020202020204" pitchFamily="34" charset="0"/>
              <a:buChar char="►"/>
              <a:defRPr sz="78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32DBABD-A22B-4353-B162-4EC2B25E7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6052" y="1325563"/>
            <a:ext cx="3836577" cy="120808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899" b="1">
                <a:solidFill>
                  <a:srgbClr val="EEAB1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Aft>
                <a:spcPts val="899"/>
              </a:spcAft>
              <a:buNone/>
              <a:defRPr sz="749" i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Title</a:t>
            </a:r>
          </a:p>
          <a:p>
            <a:pPr lvl="2"/>
            <a:r>
              <a:rPr lang="en-US"/>
              <a:t>Location</a:t>
            </a:r>
          </a:p>
          <a:p>
            <a:pPr lvl="2"/>
            <a:r>
              <a:rPr lang="en-US"/>
              <a:t>Phone</a:t>
            </a:r>
          </a:p>
          <a:p>
            <a:pPr lvl="2"/>
            <a:r>
              <a:rPr lang="en-US"/>
              <a:t>Email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A5174A8-1110-4E1C-A3C1-7EBDAA240D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22633" y="1325563"/>
            <a:ext cx="780867" cy="979487"/>
          </a:xfrm>
          <a:solidFill>
            <a:srgbClr val="FF00FF"/>
          </a:solidFill>
        </p:spPr>
        <p:txBody>
          <a:bodyPr/>
          <a:lstStyle>
            <a:lvl1pPr marL="0" indent="0">
              <a:buNone/>
              <a:defRPr sz="11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58FAB97-C698-42BC-A1E2-0E25A91CE1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58FAB97-C698-42BC-A1E2-0E25A91CE1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00620F-E362-4F89-8F0F-A96F4FA361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E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899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62" y="2901146"/>
            <a:ext cx="6405791" cy="1055708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IN"/>
              <a:t>Chapter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7580684-36DD-43F6-99D1-870650F36B38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Page </a:t>
            </a:r>
            <a:fld id="{F1BC30E3-FFE5-4B91-AA19-87A149EBB9EE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r" defTabSz="685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2F1CC-B35A-AF40-8B22-1EC4CE789B4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325" y="6105597"/>
            <a:ext cx="1511480" cy="4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19" imgW="493" imgH="493" progId="TCLayout.ActiveDocument.1">
                  <p:embed/>
                </p:oleObj>
              </mc:Choice>
              <mc:Fallback>
                <p:oleObj name="think-cell Slide" r:id="rId19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9" r:id="rId14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0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9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1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10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4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13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7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16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emf"/><Relationship Id="rId4" Type="http://schemas.openxmlformats.org/officeDocument/2006/relationships/tags" Target="../tags/tag118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0.xml"/><Relationship Id="rId7" Type="http://schemas.openxmlformats.org/officeDocument/2006/relationships/image" Target="../media/image4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3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22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4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6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oleObject" Target="../embeddings/oleObject26.bin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31.xml"/><Relationship Id="rId15" Type="http://schemas.openxmlformats.org/officeDocument/2006/relationships/image" Target="../media/image15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9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2.xml"/><Relationship Id="rId9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4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43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5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7.xml"/><Relationship Id="rId7" Type="http://schemas.openxmlformats.org/officeDocument/2006/relationships/oleObject" Target="../embeddings/oleObject30.bin"/><Relationship Id="rId2" Type="http://schemas.openxmlformats.org/officeDocument/2006/relationships/tags" Target="../tags/tag146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0.emf"/><Relationship Id="rId4" Type="http://schemas.openxmlformats.org/officeDocument/2006/relationships/tags" Target="../tags/tag148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31.vml"/><Relationship Id="rId6" Type="http://schemas.openxmlformats.org/officeDocument/2006/relationships/tags" Target="../tags/tag153.xml"/><Relationship Id="rId11" Type="http://schemas.openxmlformats.org/officeDocument/2006/relationships/image" Target="../media/image21.png"/><Relationship Id="rId5" Type="http://schemas.openxmlformats.org/officeDocument/2006/relationships/tags" Target="../tags/tag152.xml"/><Relationship Id="rId10" Type="http://schemas.openxmlformats.org/officeDocument/2006/relationships/image" Target="../media/image4.emf"/><Relationship Id="rId4" Type="http://schemas.openxmlformats.org/officeDocument/2006/relationships/tags" Target="../tags/tag151.xml"/><Relationship Id="rId9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55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23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156.xml"/><Relationship Id="rId9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58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9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61.xml"/><Relationship Id="rId7" Type="http://schemas.openxmlformats.org/officeDocument/2006/relationships/image" Target="../media/image4.emf"/><Relationship Id="rId2" Type="http://schemas.openxmlformats.org/officeDocument/2006/relationships/tags" Target="../tags/tag160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emf"/><Relationship Id="rId4" Type="http://schemas.openxmlformats.org/officeDocument/2006/relationships/tags" Target="../tags/tag162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64.xml"/><Relationship Id="rId7" Type="http://schemas.openxmlformats.org/officeDocument/2006/relationships/oleObject" Target="../embeddings/oleObject35.bin"/><Relationship Id="rId2" Type="http://schemas.openxmlformats.org/officeDocument/2006/relationships/tags" Target="../tags/tag163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5.xml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67.xml"/><Relationship Id="rId7" Type="http://schemas.openxmlformats.org/officeDocument/2006/relationships/image" Target="../media/image4.emf"/><Relationship Id="rId2" Type="http://schemas.openxmlformats.org/officeDocument/2006/relationships/tags" Target="../tags/tag166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8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70.xml"/><Relationship Id="rId7" Type="http://schemas.openxmlformats.org/officeDocument/2006/relationships/image" Target="../media/image4.emf"/><Relationship Id="rId2" Type="http://schemas.openxmlformats.org/officeDocument/2006/relationships/tags" Target="../tags/tag169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73.xml"/><Relationship Id="rId7" Type="http://schemas.openxmlformats.org/officeDocument/2006/relationships/image" Target="../media/image4.emf"/><Relationship Id="rId2" Type="http://schemas.openxmlformats.org/officeDocument/2006/relationships/tags" Target="../tags/tag17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8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tags" Target="../tags/tag64.xml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tags" Target="../tags/tag67.xml"/><Relationship Id="rId47" Type="http://schemas.openxmlformats.org/officeDocument/2006/relationships/tags" Target="../tags/tag72.xml"/><Relationship Id="rId50" Type="http://schemas.openxmlformats.org/officeDocument/2006/relationships/tags" Target="../tags/tag75.xml"/><Relationship Id="rId55" Type="http://schemas.openxmlformats.org/officeDocument/2006/relationships/tags" Target="../tags/tag80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tags" Target="../tags/tag63.xml"/><Relationship Id="rId46" Type="http://schemas.openxmlformats.org/officeDocument/2006/relationships/tags" Target="../tags/tag71.xml"/><Relationship Id="rId59" Type="http://schemas.openxmlformats.org/officeDocument/2006/relationships/oleObject" Target="../embeddings/oleObject14.bin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tags" Target="../tags/tag66.xml"/><Relationship Id="rId54" Type="http://schemas.openxmlformats.org/officeDocument/2006/relationships/tags" Target="../tags/tag79.xml"/><Relationship Id="rId1" Type="http://schemas.openxmlformats.org/officeDocument/2006/relationships/vmlDrawing" Target="../drawings/vmlDrawing14.v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tags" Target="../tags/tag62.xml"/><Relationship Id="rId40" Type="http://schemas.openxmlformats.org/officeDocument/2006/relationships/tags" Target="../tags/tag65.xml"/><Relationship Id="rId45" Type="http://schemas.openxmlformats.org/officeDocument/2006/relationships/tags" Target="../tags/tag70.xml"/><Relationship Id="rId53" Type="http://schemas.openxmlformats.org/officeDocument/2006/relationships/tags" Target="../tags/tag78.xml"/><Relationship Id="rId58" Type="http://schemas.openxmlformats.org/officeDocument/2006/relationships/slideLayout" Target="../slideLayouts/slideLayout14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tags" Target="../tags/tag61.xml"/><Relationship Id="rId49" Type="http://schemas.openxmlformats.org/officeDocument/2006/relationships/tags" Target="../tags/tag74.xml"/><Relationship Id="rId57" Type="http://schemas.openxmlformats.org/officeDocument/2006/relationships/tags" Target="../tags/tag82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4" Type="http://schemas.openxmlformats.org/officeDocument/2006/relationships/tags" Target="../tags/tag69.xml"/><Relationship Id="rId52" Type="http://schemas.openxmlformats.org/officeDocument/2006/relationships/tags" Target="../tags/tag77.xml"/><Relationship Id="rId60" Type="http://schemas.openxmlformats.org/officeDocument/2006/relationships/image" Target="../media/image4.emf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tags" Target="../tags/tag60.xml"/><Relationship Id="rId43" Type="http://schemas.openxmlformats.org/officeDocument/2006/relationships/tags" Target="../tags/tag68.xml"/><Relationship Id="rId48" Type="http://schemas.openxmlformats.org/officeDocument/2006/relationships/tags" Target="../tags/tag73.xml"/><Relationship Id="rId56" Type="http://schemas.openxmlformats.org/officeDocument/2006/relationships/tags" Target="../tags/tag81.xml"/><Relationship Id="rId8" Type="http://schemas.openxmlformats.org/officeDocument/2006/relationships/tags" Target="../tags/tag33.xml"/><Relationship Id="rId51" Type="http://schemas.openxmlformats.org/officeDocument/2006/relationships/tags" Target="../tags/tag76.xml"/><Relationship Id="rId3" Type="http://schemas.openxmlformats.org/officeDocument/2006/relationships/tags" Target="../tags/tag2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76.xml"/><Relationship Id="rId7" Type="http://schemas.openxmlformats.org/officeDocument/2006/relationships/image" Target="../media/image4.emf"/><Relationship Id="rId2" Type="http://schemas.openxmlformats.org/officeDocument/2006/relationships/tags" Target="../tags/tag175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79.xml"/><Relationship Id="rId7" Type="http://schemas.openxmlformats.org/officeDocument/2006/relationships/image" Target="../media/image4.emf"/><Relationship Id="rId2" Type="http://schemas.openxmlformats.org/officeDocument/2006/relationships/tags" Target="../tags/tag178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0.xml"/><Relationship Id="rId9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182.xml"/><Relationship Id="rId7" Type="http://schemas.openxmlformats.org/officeDocument/2006/relationships/image" Target="../media/image4.emf"/><Relationship Id="rId2" Type="http://schemas.openxmlformats.org/officeDocument/2006/relationships/tags" Target="../tags/tag181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3.xml"/><Relationship Id="rId9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tags" Target="../tags/tag185.xml"/><Relationship Id="rId7" Type="http://schemas.openxmlformats.org/officeDocument/2006/relationships/image" Target="../media/image4.emf"/><Relationship Id="rId2" Type="http://schemas.openxmlformats.org/officeDocument/2006/relationships/tags" Target="../tags/tag184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2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6.xml"/><Relationship Id="rId9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88.xml"/><Relationship Id="rId7" Type="http://schemas.openxmlformats.org/officeDocument/2006/relationships/oleObject" Target="../embeddings/oleObject43.bin"/><Relationship Id="rId2" Type="http://schemas.openxmlformats.org/officeDocument/2006/relationships/tags" Target="../tags/tag187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lm.userweb.mwn.de/Stata/" TargetMode="External"/><Relationship Id="rId3" Type="http://schemas.openxmlformats.org/officeDocument/2006/relationships/tags" Target="../tags/tag191.xml"/><Relationship Id="rId7" Type="http://schemas.openxmlformats.org/officeDocument/2006/relationships/hyperlink" Target="https://geocenter.github.io/StataTraining/portfolio/06_resource/" TargetMode="External"/><Relationship Id="rId2" Type="http://schemas.openxmlformats.org/officeDocument/2006/relationships/tags" Target="../tags/tag19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.emf"/><Relationship Id="rId11" Type="http://schemas.openxmlformats.org/officeDocument/2006/relationships/hyperlink" Target="mailto:slee19@students.cmc.edu" TargetMode="External"/><Relationship Id="rId5" Type="http://schemas.openxmlformats.org/officeDocument/2006/relationships/oleObject" Target="../embeddings/oleObject44.bin"/><Relationship Id="rId10" Type="http://schemas.openxmlformats.org/officeDocument/2006/relationships/hyperlink" Target="mailto:qcl@cmc.edu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stats.idre.ucla.edu/st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6.xml"/><Relationship Id="rId7" Type="http://schemas.openxmlformats.org/officeDocument/2006/relationships/image" Target="../media/image4.emf"/><Relationship Id="rId2" Type="http://schemas.openxmlformats.org/officeDocument/2006/relationships/tags" Target="../tags/tag9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9.xml"/><Relationship Id="rId7" Type="http://schemas.openxmlformats.org/officeDocument/2006/relationships/image" Target="../media/image4.emf"/><Relationship Id="rId2" Type="http://schemas.openxmlformats.org/officeDocument/2006/relationships/tags" Target="../tags/tag9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01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5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04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6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 i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7333307" y="5295975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1841893" y="5295976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>
                <a:latin typeface="Roboto" panose="02000000000000000000" pitchFamily="2" charset="0"/>
              </a:rPr>
              <a:t>What can we know about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As we can see from a boxed corner, our binary variable is not labeled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By labeling / encoding our data, we are able to assess statistical significance of differences between different groups (or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values), which is done with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</a:t>
            </a:r>
            <a:r>
              <a:rPr lang="en-US" sz="2000" b="1">
                <a:latin typeface="Roboto" panose="02000000000000000000" pitchFamily="2" charset="0"/>
              </a:rPr>
              <a:t>label</a:t>
            </a:r>
            <a:r>
              <a:rPr lang="en-US" sz="2000">
                <a:latin typeface="Roboto" panose="02000000000000000000" pitchFamily="2" charset="0"/>
              </a:rPr>
              <a:t>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variable and run </a:t>
            </a:r>
            <a:r>
              <a:rPr lang="en-US" sz="2000" b="1" i="1">
                <a:latin typeface="Roboto" panose="02000000000000000000" pitchFamily="2" charset="0"/>
              </a:rPr>
              <a:t>t-</a:t>
            </a:r>
            <a:r>
              <a:rPr lang="en-US" sz="2000" b="1">
                <a:latin typeface="Roboto" panose="02000000000000000000" pitchFamily="2" charset="0"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F1CAB5-4CBE-4766-AA4C-0D225A661A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9778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think-cell Slide" r:id="rId13" imgW="359" imgH="355" progId="TCLayout.ActiveDocument.1">
                  <p:embed/>
                </p:oleObj>
              </mc:Choice>
              <mc:Fallback>
                <p:oleObj name="think-cell Slide" r:id="rId1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3284024-C0CC-495B-B621-10C7858511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3517" y="2052977"/>
            <a:ext cx="5432079" cy="308095"/>
          </a:xfrm>
        </p:spPr>
        <p:txBody>
          <a:bodyPr anchor="t"/>
          <a:lstStyle/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Descriptions of Executed Commands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Labeling is useful in analyzing variables from different observations based on their </a:t>
            </a:r>
            <a:r>
              <a:rPr lang="en-US" sz="2100" i="1">
                <a:latin typeface="+mn-lt"/>
              </a:rPr>
              <a:t>string </a:t>
            </a:r>
            <a:r>
              <a:rPr lang="en-US" sz="2100">
                <a:latin typeface="+mn-lt"/>
              </a:rPr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61A723-B01E-466E-89AE-AFDF42301F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509796"/>
            <a:ext cx="5468937" cy="2981407"/>
          </a:xfrm>
          <a:prstGeom prst="rect">
            <a:avLst/>
          </a:prstGeom>
        </p:spPr>
      </p:pic>
      <p:sp>
        <p:nvSpPr>
          <p:cNvPr id="20" name="background">
            <a:extLst>
              <a:ext uri="{FF2B5EF4-FFF2-40B4-BE49-F238E27FC236}">
                <a16:creationId xmlns:a16="http://schemas.microsoft.com/office/drawing/2014/main" id="{0474BAEE-A011-4039-BAED-DAD119AD523D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21521" y="2498712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background">
            <a:extLst>
              <a:ext uri="{FF2B5EF4-FFF2-40B4-BE49-F238E27FC236}">
                <a16:creationId xmlns:a16="http://schemas.microsoft.com/office/drawing/2014/main" id="{C9186362-0502-4394-AB82-BCF33849BF9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21521" y="2860084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background">
            <a:extLst>
              <a:ext uri="{FF2B5EF4-FFF2-40B4-BE49-F238E27FC236}">
                <a16:creationId xmlns:a16="http://schemas.microsoft.com/office/drawing/2014/main" id="{501AEA65-6532-4FDF-93BF-D2016B8532A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21521" y="3225169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Content Placeholder 33">
            <a:extLst>
              <a:ext uri="{FF2B5EF4-FFF2-40B4-BE49-F238E27FC236}">
                <a16:creationId xmlns:a16="http://schemas.microsoft.com/office/drawing/2014/main" id="{3D87A0B2-8FBD-4F47-8B30-D28FB6E74197}"/>
              </a:ext>
            </a:extLst>
          </p:cNvPr>
          <p:cNvSpPr txBox="1">
            <a:spLocks/>
          </p:cNvSpPr>
          <p:nvPr/>
        </p:nvSpPr>
        <p:spPr>
          <a:xfrm>
            <a:off x="6181756" y="4141510"/>
            <a:ext cx="5433840" cy="19544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8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We will now run a </a:t>
            </a:r>
            <a:r>
              <a:rPr lang="en-US" sz="2000" i="1">
                <a:latin typeface="Roboto" panose="02000000000000000000" pitchFamily="2" charset="0"/>
              </a:rPr>
              <a:t>t</a:t>
            </a:r>
            <a:r>
              <a:rPr lang="en-US" sz="2000">
                <a:latin typeface="Roboto" panose="02000000000000000000" pitchFamily="2" charset="0"/>
              </a:rPr>
              <a:t>-test to check whether there is </a:t>
            </a:r>
            <a:r>
              <a:rPr lang="en-US" sz="2000" b="1">
                <a:latin typeface="Roboto" panose="02000000000000000000" pitchFamily="2" charset="0"/>
              </a:rPr>
              <a:t>a difference in education level </a:t>
            </a:r>
            <a:r>
              <a:rPr lang="en-US" sz="2000">
                <a:latin typeface="Roboto" panose="02000000000000000000" pitchFamily="2" charset="0"/>
              </a:rPr>
              <a:t>between counties that elected Republican candidate and those that elected Democratic candidate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C246C-C83C-4F22-9F5A-1386FEA195A9}"/>
              </a:ext>
            </a:extLst>
          </p:cNvPr>
          <p:cNvGrpSpPr/>
          <p:nvPr/>
        </p:nvGrpSpPr>
        <p:grpSpPr>
          <a:xfrm>
            <a:off x="6418479" y="2655710"/>
            <a:ext cx="5146458" cy="1191162"/>
            <a:chOff x="6351444" y="4000499"/>
            <a:chExt cx="5146458" cy="1191162"/>
          </a:xfrm>
        </p:grpSpPr>
        <p:sp>
          <p:nvSpPr>
            <p:cNvPr id="23" name="background">
              <a:extLst>
                <a:ext uri="{FF2B5EF4-FFF2-40B4-BE49-F238E27FC236}">
                  <a16:creationId xmlns:a16="http://schemas.microsoft.com/office/drawing/2014/main" id="{D331D0E5-E6C4-4E32-A6B2-E9F14BC8D66D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6351444" y="40161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Content Placeholder 33">
              <a:extLst>
                <a:ext uri="{FF2B5EF4-FFF2-40B4-BE49-F238E27FC236}">
                  <a16:creationId xmlns:a16="http://schemas.microsoft.com/office/drawing/2014/main" id="{757C806C-EF2C-4BF0-B702-507BD7DB9175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4000499"/>
              <a:ext cx="4917857" cy="496429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Sets </a:t>
              </a:r>
              <a:r>
                <a:rPr lang="en-US" i="1">
                  <a:latin typeface="Roboto" panose="02000000000000000000" pitchFamily="2" charset="0"/>
                </a:rPr>
                <a:t>variable label </a:t>
              </a:r>
              <a:r>
                <a:rPr lang="en-US">
                  <a:latin typeface="Roboto" panose="02000000000000000000" pitchFamily="2" charset="0"/>
                </a:rPr>
                <a:t>as “Outcome of the 2016 Election for Each County”  </a:t>
              </a:r>
            </a:p>
          </p:txBody>
        </p:sp>
        <p:sp>
          <p:nvSpPr>
            <p:cNvPr id="25" name="background">
              <a:extLst>
                <a:ext uri="{FF2B5EF4-FFF2-40B4-BE49-F238E27FC236}">
                  <a16:creationId xmlns:a16="http://schemas.microsoft.com/office/drawing/2014/main" id="{0C9A8B66-B091-401B-8D9E-05A08DDF40EA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Content Placeholder 33">
              <a:extLst>
                <a:ext uri="{FF2B5EF4-FFF2-40B4-BE49-F238E27FC236}">
                  <a16:creationId xmlns:a16="http://schemas.microsoft.com/office/drawing/2014/main" id="{E70FC91C-F2CF-4958-B53F-982F2BCC238A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565406"/>
              <a:ext cx="4917857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Sets </a:t>
              </a:r>
              <a:r>
                <a:rPr lang="en-US" i="1">
                  <a:latin typeface="Roboto" panose="02000000000000000000" pitchFamily="2" charset="0"/>
                </a:rPr>
                <a:t>value label </a:t>
              </a:r>
              <a:r>
                <a:rPr lang="en-US">
                  <a:latin typeface="Roboto" panose="02000000000000000000" pitchFamily="2" charset="0"/>
                </a:rPr>
                <a:t>as 0 for “Dem” and 1 for “Rep” values</a:t>
              </a:r>
            </a:p>
          </p:txBody>
        </p:sp>
        <p:sp>
          <p:nvSpPr>
            <p:cNvPr id="27" name="background">
              <a:extLst>
                <a:ext uri="{FF2B5EF4-FFF2-40B4-BE49-F238E27FC236}">
                  <a16:creationId xmlns:a16="http://schemas.microsoft.com/office/drawing/2014/main" id="{95A10630-B8AE-4183-891F-2F8B3AC98661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Content Placeholder 33">
              <a:extLst>
                <a:ext uri="{FF2B5EF4-FFF2-40B4-BE49-F238E27FC236}">
                  <a16:creationId xmlns:a16="http://schemas.microsoft.com/office/drawing/2014/main" id="{A706A596-79C4-4DD4-9EEF-784AD9E76A37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4920608"/>
              <a:ext cx="4917857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Shows encoded result of </a:t>
              </a:r>
              <a:r>
                <a:rPr lang="en-US" i="1">
                  <a:latin typeface="Roboto" panose="02000000000000000000" pitchFamily="2" charset="0"/>
                </a:rPr>
                <a:t>winner16</a:t>
              </a:r>
              <a:r>
                <a:rPr lang="en-US">
                  <a:latin typeface="Roboto" panose="020000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04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This is </a:t>
            </a:r>
            <a:r>
              <a:rPr lang="en-US" sz="2000" i="1">
                <a:latin typeface="Roboto" panose="02000000000000000000" pitchFamily="2" charset="0"/>
              </a:rPr>
              <a:t>t</a:t>
            </a:r>
            <a:r>
              <a:rPr lang="en-US" sz="200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>
                <a:latin typeface="Roboto" panose="02000000000000000000" pitchFamily="2" charset="0"/>
              </a:rPr>
              <a:t>edu685213</a:t>
            </a:r>
            <a:r>
              <a:rPr lang="en-US" sz="2000">
                <a:latin typeface="Roboto" panose="02000000000000000000" pitchFamily="2" charset="0"/>
              </a:rPr>
              <a:t>) on two </a:t>
            </a:r>
            <a:r>
              <a:rPr lang="en-US" sz="2000" i="1">
                <a:latin typeface="Roboto" panose="02000000000000000000" pitchFamily="2" charset="0"/>
              </a:rPr>
              <a:t>string</a:t>
            </a:r>
            <a:r>
              <a:rPr lang="en-US" sz="200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Shows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result on </a:t>
            </a:r>
            <a:r>
              <a:rPr lang="en-US" sz="1800" b="1" i="1">
                <a:latin typeface="Roboto" panose="02000000000000000000" pitchFamily="2" charset="0"/>
              </a:rPr>
              <a:t>difference between the two groups</a:t>
            </a:r>
            <a:r>
              <a:rPr lang="en-US" sz="1800" i="1">
                <a:latin typeface="Roboto" panose="02000000000000000000" pitchFamily="2" charset="0"/>
              </a:rPr>
              <a:t> </a:t>
            </a:r>
            <a:r>
              <a:rPr lang="en-US" sz="180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Running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</a:t>
            </a:r>
            <a:r>
              <a:rPr lang="en-US" sz="1800" i="1" u="sng">
                <a:latin typeface="Roboto" panose="02000000000000000000" pitchFamily="2" charset="0"/>
              </a:rPr>
              <a:t>without specifying by condition </a:t>
            </a:r>
            <a:r>
              <a:rPr lang="en-US" sz="1800">
                <a:latin typeface="Roboto" panose="02000000000000000000" pitchFamily="2" charset="0"/>
              </a:rPr>
              <a:t>produces the test on </a:t>
            </a:r>
            <a:r>
              <a:rPr lang="en-US" sz="1800" i="1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Results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find the difference </a:t>
            </a:r>
            <a:r>
              <a:rPr lang="en-US" sz="1800" b="1" i="1">
                <a:latin typeface="Roboto" panose="02000000000000000000" pitchFamily="2" charset="0"/>
              </a:rPr>
              <a:t>statistically significant</a:t>
            </a:r>
            <a:r>
              <a:rPr lang="en-US" sz="1800">
                <a:latin typeface="Roboto" panose="02000000000000000000" pitchFamily="2" charset="0"/>
              </a:rPr>
              <a:t> at almost </a:t>
            </a:r>
            <a:r>
              <a:rPr lang="en-US" sz="1800" b="1" i="1">
                <a:latin typeface="Roboto" panose="02000000000000000000" pitchFamily="2" charset="0"/>
              </a:rPr>
              <a:t>0% confidence level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(GitHub URL)</a:t>
            </a:r>
          </a:p>
          <a:p>
            <a:pPr marL="687388" lvl="1" indent="-420688">
              <a:buSzPct val="100000"/>
            </a:pPr>
            <a:r>
              <a:rPr lang="en-US" sz="2300" dirty="0">
                <a:latin typeface="Roboto" panose="02000000000000000000" pitchFamily="2" charset="0"/>
              </a:rPr>
              <a:t>Make sure to unzip the file on “Desktop” folder on your Windows/MacOS! </a:t>
            </a:r>
          </a:p>
          <a:p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how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B60D1-6E6C-4C81-8268-76FC416809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2449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B60D1-6E6C-4C81-8268-76FC41680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B77F7E-7967-4C8B-8A89-407FA12188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03809"/>
            <a:ext cx="8912772" cy="620200"/>
          </a:xfrm>
        </p:spPr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 – Background</a:t>
            </a:r>
            <a:endParaRPr lang="en-US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499A24-B34E-4C4C-8644-08B300348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3000">
                <a:latin typeface="Roboto" panose="02000000000000000000" pitchFamily="2" charset="0"/>
              </a:rPr>
              <a:t>Regression Output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99F931-96D3-4C85-9004-3DE7DF57B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2800">
                <a:latin typeface="Roboto" panose="02000000000000000000" pitchFamily="2" charset="0"/>
              </a:rPr>
              <a:t>Regression Plot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38146B6C-8C19-47CB-BF13-1322265EB4EF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2272910"/>
            <a:ext cx="5192114" cy="231217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58211F4-1E6C-413E-A11A-AF553D8BE8C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55292" y="4915875"/>
            <a:ext cx="4864650" cy="938273"/>
          </a:xfrm>
        </p:spPr>
        <p:txBody>
          <a:bodyPr/>
          <a:lstStyle/>
          <a:p>
            <a:r>
              <a:rPr lang="en-US" dirty="0"/>
              <a:t>Commands required to plot the regression: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predict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</a:t>
            </a:r>
            <a:r>
              <a:rPr lang="en-US" dirty="0"/>
              <a:t>(right after running the regression)</a:t>
            </a:r>
          </a:p>
          <a:p>
            <a:pPr lvl="1"/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y x, connect(l .) symbol(</a:t>
            </a:r>
            <a:r>
              <a:rPr lang="en-US" b="1" dirty="0" err="1"/>
              <a:t>i</a:t>
            </a:r>
            <a:r>
              <a:rPr lang="en-US" b="1" dirty="0"/>
              <a:t> 0)</a:t>
            </a:r>
          </a:p>
        </p:txBody>
      </p:sp>
      <p:sp>
        <p:nvSpPr>
          <p:cNvPr id="55" name="Content Placeholder 15">
            <a:extLst>
              <a:ext uri="{FF2B5EF4-FFF2-40B4-BE49-F238E27FC236}">
                <a16:creationId xmlns:a16="http://schemas.microsoft.com/office/drawing/2014/main" id="{39677A53-883E-45B2-B448-F4C9950892E6}"/>
              </a:ext>
            </a:extLst>
          </p:cNvPr>
          <p:cNvSpPr txBox="1">
            <a:spLocks/>
          </p:cNvSpPr>
          <p:nvPr/>
        </p:nvSpPr>
        <p:spPr>
          <a:xfrm>
            <a:off x="863600" y="4901942"/>
            <a:ext cx="4864650" cy="938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3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8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</a:t>
            </a:r>
            <a:r>
              <a:rPr lang="en-US" b="1" baseline="30000"/>
              <a:t>2</a:t>
            </a:r>
            <a:r>
              <a:rPr lang="en-US" b="1"/>
              <a:t> value </a:t>
            </a:r>
            <a:r>
              <a:rPr lang="en-US"/>
              <a:t>is 0.9692, meaning that </a:t>
            </a:r>
            <a:r>
              <a:rPr lang="en-US" b="1"/>
              <a:t>96.92% </a:t>
            </a:r>
            <a:r>
              <a:rPr lang="en-US"/>
              <a:t>of variation is explained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This is squared value of correlation coefficient that we saw earlier</a:t>
            </a:r>
            <a:endParaRPr lang="en-US"/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5341AE24-F7F6-418D-BA1C-BE1599DBB4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48" y="2174767"/>
            <a:ext cx="3449138" cy="25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think-cell Slide" r:id="rId9" imgW="359" imgH="355" progId="TCLayout.ActiveDocument.1">
                  <p:embed/>
                </p:oleObj>
              </mc:Choice>
              <mc:Fallback>
                <p:oleObj name="think-cell Slide" r:id="rId9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2100">
                <a:solidFill>
                  <a:srgbClr val="2E2E38"/>
                </a:solidFill>
                <a:latin typeface="Roboto"/>
              </a:rPr>
              <a:t>We will be creating dummy variables from a binary variable </a:t>
            </a:r>
            <a:r>
              <a:rPr lang="en-US" sz="2100" i="1">
                <a:solidFill>
                  <a:srgbClr val="2E2E38"/>
                </a:solidFill>
                <a:latin typeface="Roboto"/>
              </a:rPr>
              <a:t>winner16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 to analyze how certain variables impact the election outcome 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 (Categorical)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1864360"/>
            <a:ext cx="5125205" cy="4231637"/>
          </a:xfrm>
        </p:spPr>
        <p:txBody>
          <a:bodyPr anchor="ctr"/>
          <a:lstStyle/>
          <a:p>
            <a:r>
              <a:rPr lang="en-US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>
                <a:latin typeface="Roboto" panose="02000000000000000000" pitchFamily="2" charset="0"/>
              </a:rPr>
              <a:t>Binary</a:t>
            </a:r>
            <a:r>
              <a:rPr lang="en-US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Can be used for </a:t>
            </a:r>
            <a:r>
              <a:rPr lang="en-US" u="sng">
                <a:latin typeface="Roboto" panose="02000000000000000000" pitchFamily="2" charset="0"/>
              </a:rPr>
              <a:t>classifying different categories</a:t>
            </a:r>
            <a:r>
              <a:rPr lang="en-US">
                <a:latin typeface="Roboto" panose="02000000000000000000" pitchFamily="2" charset="0"/>
              </a:rPr>
              <a:t>, </a:t>
            </a:r>
            <a:r>
              <a:rPr lang="en-US" b="1" u="sng">
                <a:latin typeface="Roboto" panose="02000000000000000000" pitchFamily="2" charset="0"/>
              </a:rPr>
              <a:t>predicting categorical events</a:t>
            </a:r>
            <a:r>
              <a:rPr lang="en-US">
                <a:latin typeface="Roboto" panose="02000000000000000000" pitchFamily="2" charset="0"/>
              </a:rPr>
              <a:t>, or </a:t>
            </a:r>
            <a:r>
              <a:rPr lang="en-US" u="sng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Can be used for </a:t>
            </a:r>
            <a:r>
              <a:rPr lang="en-US" u="sng">
                <a:latin typeface="Roboto" panose="02000000000000000000" pitchFamily="2" charset="0"/>
              </a:rPr>
              <a:t>finding relationships</a:t>
            </a:r>
            <a:r>
              <a:rPr lang="en-US">
                <a:latin typeface="Roboto" panose="02000000000000000000" pitchFamily="2" charset="0"/>
              </a:rPr>
              <a:t> and </a:t>
            </a:r>
            <a:r>
              <a:rPr lang="en-US" u="sng">
                <a:latin typeface="Roboto" panose="02000000000000000000" pitchFamily="2" charset="0"/>
              </a:rPr>
              <a:t>identifying characteristics </a:t>
            </a:r>
            <a:endParaRPr lang="en-US">
              <a:latin typeface="Roboto" panose="02000000000000000000" pitchFamily="2" charset="0"/>
            </a:endParaRPr>
          </a:p>
          <a:p>
            <a:pPr lvl="1"/>
            <a:endParaRPr lang="en-US">
              <a:latin typeface="Roboto" panose="02000000000000000000" pitchFamily="2" charset="0"/>
            </a:endParaRPr>
          </a:p>
        </p:txBody>
      </p:sp>
      <p:sp>
        <p:nvSpPr>
          <p:cNvPr id="74" name="AutoShape 3">
            <a:extLst>
              <a:ext uri="{FF2B5EF4-FFF2-40B4-BE49-F238E27FC236}">
                <a16:creationId xmlns:a16="http://schemas.microsoft.com/office/drawing/2014/main" id="{CD359F86-8233-4C3D-A43D-9286C02B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192" y="2994143"/>
            <a:ext cx="377825" cy="2012713"/>
          </a:xfrm>
          <a:prstGeom prst="homePlate">
            <a:avLst>
              <a:gd name="adj" fmla="val 10000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AFF484-CA1D-448D-8222-85ED92FD29A4}"/>
              </a:ext>
            </a:extLst>
          </p:cNvPr>
          <p:cNvGrpSpPr/>
          <p:nvPr/>
        </p:nvGrpSpPr>
        <p:grpSpPr>
          <a:xfrm>
            <a:off x="6430642" y="3135035"/>
            <a:ext cx="5037458" cy="1690284"/>
            <a:chOff x="6570343" y="3013594"/>
            <a:chExt cx="5037458" cy="1690284"/>
          </a:xfrm>
        </p:grpSpPr>
        <p:pic>
          <p:nvPicPr>
            <p:cNvPr id="73" name="Content Placeholder 63" descr="Text, letter&#10;&#10;Description automatically generated">
              <a:extLst>
                <a:ext uri="{FF2B5EF4-FFF2-40B4-BE49-F238E27FC236}">
                  <a16:creationId xmlns:a16="http://schemas.microsoft.com/office/drawing/2014/main" id="{B6526AAF-1A03-4065-B2E3-511BA80F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343" y="3013594"/>
              <a:ext cx="5037458" cy="83081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949BA09-C99B-4511-A0FC-699E40E84209}"/>
                </a:ext>
              </a:extLst>
            </p:cNvPr>
            <p:cNvGrpSpPr/>
            <p:nvPr/>
          </p:nvGrpSpPr>
          <p:grpSpPr>
            <a:xfrm>
              <a:off x="6882444" y="4072067"/>
              <a:ext cx="4413256" cy="631811"/>
              <a:chOff x="6351444" y="4559850"/>
              <a:chExt cx="4413256" cy="631811"/>
            </a:xfrm>
          </p:grpSpPr>
          <p:sp>
            <p:nvSpPr>
              <p:cNvPr id="79" name="background">
                <a:extLst>
                  <a:ext uri="{FF2B5EF4-FFF2-40B4-BE49-F238E27FC236}">
                    <a16:creationId xmlns:a16="http://schemas.microsoft.com/office/drawing/2014/main" id="{0DD2F778-91B3-4C01-AB3B-96599CEB5A38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351445" y="4581077"/>
                <a:ext cx="228600" cy="22860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b="1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80" name="Content Placeholder 33">
                <a:extLst>
                  <a:ext uri="{FF2B5EF4-FFF2-40B4-BE49-F238E27FC236}">
                    <a16:creationId xmlns:a16="http://schemas.microsoft.com/office/drawing/2014/main" id="{63EB56ED-CCE7-4149-A47C-A95C1C3B1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046" y="4559850"/>
                <a:ext cx="4184654" cy="271053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8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1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7475" lvl="1" indent="0">
                  <a:spcAft>
                    <a:spcPts val="1200"/>
                  </a:spcAft>
                  <a:buNone/>
                </a:pPr>
                <a:r>
                  <a:rPr lang="en-US" sz="1400">
                    <a:latin typeface="Roboto" panose="02000000000000000000" pitchFamily="2" charset="0"/>
                  </a:rPr>
                  <a:t>Creates </a:t>
                </a:r>
                <a:r>
                  <a:rPr lang="en-US" sz="1400" i="1">
                    <a:latin typeface="Roboto" panose="02000000000000000000" pitchFamily="2" charset="0"/>
                  </a:rPr>
                  <a:t>rep</a:t>
                </a:r>
                <a:r>
                  <a:rPr lang="en-US" sz="1400">
                    <a:latin typeface="Roboto" panose="02000000000000000000" pitchFamily="2" charset="0"/>
                  </a:rPr>
                  <a:t> variable with 1 = “Rep” (all else are 0) </a:t>
                </a:r>
              </a:p>
            </p:txBody>
          </p:sp>
          <p:sp>
            <p:nvSpPr>
              <p:cNvPr id="81" name="background">
                <a:extLst>
                  <a:ext uri="{FF2B5EF4-FFF2-40B4-BE49-F238E27FC236}">
                    <a16:creationId xmlns:a16="http://schemas.microsoft.com/office/drawing/2014/main" id="{DC30BBED-57E6-4E63-8A75-9FDD3064E902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51444" y="4936279"/>
                <a:ext cx="228600" cy="22860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b="1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82" name="Content Placeholder 33">
                <a:extLst>
                  <a:ext uri="{FF2B5EF4-FFF2-40B4-BE49-F238E27FC236}">
                    <a16:creationId xmlns:a16="http://schemas.microsoft.com/office/drawing/2014/main" id="{DBCA7C21-49B5-4736-8281-B665A7BB6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045" y="4920608"/>
                <a:ext cx="4184654" cy="271053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8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1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7475" lvl="1" indent="0">
                  <a:spcAft>
                    <a:spcPts val="1200"/>
                  </a:spcAft>
                  <a:buNone/>
                </a:pPr>
                <a:r>
                  <a:rPr lang="en-US" sz="1400">
                    <a:latin typeface="Roboto" panose="02000000000000000000" pitchFamily="2" charset="0"/>
                  </a:rPr>
                  <a:t>Creates </a:t>
                </a:r>
                <a:r>
                  <a:rPr lang="en-US" sz="1400" i="1">
                    <a:latin typeface="Roboto" panose="02000000000000000000" pitchFamily="2" charset="0"/>
                  </a:rPr>
                  <a:t>dem</a:t>
                </a:r>
                <a:r>
                  <a:rPr lang="en-US" sz="1400">
                    <a:latin typeface="Roboto" panose="02000000000000000000" pitchFamily="2" charset="0"/>
                  </a:rPr>
                  <a:t> variable with 1 = “Dem” (all else are 0)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7116B4-7CB7-45B2-B96A-A8CB0311E9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0027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D32429-B075-4CE6-B0CB-70B17968A7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Simple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>
                    <a:latin typeface="Roboto" panose="02000000000000000000" pitchFamily="2" charset="0"/>
                  </a:rPr>
                  <a:t>This is a simple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>
                    <a:latin typeface="Roboto" panose="02000000000000000000" pitchFamily="2" charset="0"/>
                  </a:rPr>
                  <a:t>We can see from </a:t>
                </a:r>
                <a:r>
                  <a:rPr lang="en-US" sz="1800" i="1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>
                    <a:latin typeface="Roboto" panose="02000000000000000000" pitchFamily="2" charset="0"/>
                  </a:rPr>
                  <a:t>2</a:t>
                </a:r>
                <a:r>
                  <a:rPr lang="en-US" sz="1800">
                    <a:latin typeface="Roboto" panose="02000000000000000000" pitchFamily="2" charset="0"/>
                  </a:rPr>
                  <a:t> that there is a lot of room to improve (82.85% of variation is still not explained)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>
                    <a:latin typeface="Roboto" panose="02000000000000000000" pitchFamily="2" charset="0"/>
                  </a:rPr>
                  <a:t>Let’s try to add more explanatory (independent) variables</a:t>
                </a:r>
                <a:endParaRPr lang="en-US" sz="2000" b="1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9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2B631935-3308-4D14-8FE8-5970243D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5"/>
          <a:stretch/>
        </p:blipFill>
        <p:spPr>
          <a:xfrm>
            <a:off x="614363" y="1338596"/>
            <a:ext cx="5519737" cy="2422384"/>
          </a:xfrm>
        </p:spPr>
      </p:pic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C0A8AC7B-41A0-4771-A1E9-9984898F7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1" y="1338596"/>
            <a:ext cx="3330778" cy="24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F65ADC-23A8-4015-B177-649EB113B2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883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B393A7-8301-47CA-9FCA-9664FB3CA2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01F89D-0AF9-46D5-8402-212EEBA1AE3E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Take a look at a correlation between % of residents with bachelor’s degree and those with high school diploma (</a:t>
            </a:r>
            <a:r>
              <a:rPr lang="en-US" sz="2000" b="1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Rules of Thumb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No linear relationship = 0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Perfect linear relationship = ±1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Weak linear relationship = | 0 – 0.3 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Moderate linear relationship = |0.3 – 0.7|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Strong linear relationship = |0.7 – 1.0|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Generally, adding two or more variables with </a:t>
            </a:r>
            <a:r>
              <a:rPr lang="en-US" sz="2000" i="1" dirty="0">
                <a:latin typeface="Roboto" panose="02000000000000000000" pitchFamily="2" charset="0"/>
              </a:rPr>
              <a:t>R</a:t>
            </a:r>
            <a:r>
              <a:rPr lang="en-US" sz="2000" dirty="0">
                <a:latin typeface="Roboto" panose="02000000000000000000" pitchFamily="2" charset="0"/>
              </a:rPr>
              <a:t> &lt; 0.7 does not increase a presence of </a:t>
            </a:r>
            <a:r>
              <a:rPr lang="en-US" sz="2000" i="1" dirty="0">
                <a:latin typeface="Roboto" panose="02000000000000000000" pitchFamily="2" charset="0"/>
              </a:rPr>
              <a:t>Multicollinearity</a:t>
            </a:r>
            <a:endParaRPr lang="en-US" sz="1600" i="1" dirty="0">
              <a:latin typeface="Roboto" panose="02000000000000000000" pitchFamily="2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D3FDCF9-AB2A-48BF-88D6-4D08D49AB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3" y="2312714"/>
            <a:ext cx="4830509" cy="24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3EAD8C1-01F6-4DC6-9435-17D08526DC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77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4EBABCD-43E4-4B65-A1FB-51B1D9ED6C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>
                    <a:latin typeface="Roboto" panose="02000000000000000000" pitchFamily="2" charset="0"/>
                  </a:rPr>
                  <a:t>This is a multiple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>
                    <a:latin typeface="Roboto" panose="02000000000000000000" pitchFamily="2" charset="0"/>
                  </a:rPr>
                  <a:t>We can see from </a:t>
                </a:r>
                <a:r>
                  <a:rPr lang="en-US" sz="1800" i="1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>
                    <a:latin typeface="Roboto" panose="02000000000000000000" pitchFamily="2" charset="0"/>
                  </a:rPr>
                  <a:t>2</a:t>
                </a:r>
                <a:r>
                  <a:rPr lang="en-US" sz="1800">
                    <a:latin typeface="Roboto" panose="02000000000000000000" pitchFamily="2" charset="0"/>
                  </a:rPr>
                  <a:t> that there is a lot of room to improve (82.85% of variation is still not explained)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>
                    <a:latin typeface="Roboto" panose="02000000000000000000" pitchFamily="2" charset="0"/>
                  </a:rPr>
                  <a:t>Let’s try to add more explanatory (independent) variables</a:t>
                </a:r>
                <a:endParaRPr lang="en-US" sz="2000" b="1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5" descr="Table&#10;&#10;Description automatically generated">
            <a:extLst>
              <a:ext uri="{FF2B5EF4-FFF2-40B4-BE49-F238E27FC236}">
                <a16:creationId xmlns:a16="http://schemas.microsoft.com/office/drawing/2014/main" id="{29EA9C2D-C08A-8B4E-A6B2-1BCF94A8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"/>
          <a:stretch/>
        </p:blipFill>
        <p:spPr>
          <a:xfrm>
            <a:off x="713624" y="1368392"/>
            <a:ext cx="5352328" cy="24460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B74BA-43D5-C74C-992B-6FD1E2F27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69" y="1255410"/>
            <a:ext cx="3674031" cy="26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F50B54F-D4B7-4245-A779-EF7BCD27B6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1174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90196F3-4DFF-4377-8222-8DA1508CB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95" name="Content Placeholder 33">
            <a:extLst>
              <a:ext uri="{FF2B5EF4-FFF2-40B4-BE49-F238E27FC236}">
                <a16:creationId xmlns:a16="http://schemas.microsoft.com/office/drawing/2014/main" id="{0FAFF7C5-A6AC-4C65-A4FB-B0271F3723C8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try to add more explanatory variable: </a:t>
            </a:r>
            <a:r>
              <a:rPr lang="en-US" sz="2000" i="1">
                <a:latin typeface="Roboto" panose="02000000000000000000" pitchFamily="2" charset="0"/>
              </a:rPr>
              <a:t>age295214</a:t>
            </a:r>
            <a:r>
              <a:rPr lang="en-US" sz="2000">
                <a:latin typeface="Roboto" panose="02000000000000000000" pitchFamily="2" charset="0"/>
              </a:rPr>
              <a:t> (persons under 18 years)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can see from </a:t>
            </a:r>
            <a:r>
              <a:rPr lang="en-US" sz="1800" i="1">
                <a:latin typeface="Roboto" panose="02000000000000000000" pitchFamily="2" charset="0"/>
              </a:rPr>
              <a:t>R</a:t>
            </a:r>
            <a:r>
              <a:rPr lang="en-US" sz="1800" i="1" baseline="30000">
                <a:latin typeface="Roboto" panose="02000000000000000000" pitchFamily="2" charset="0"/>
              </a:rPr>
              <a:t>2</a:t>
            </a:r>
            <a:r>
              <a:rPr lang="en-US" sz="1800">
                <a:latin typeface="Roboto" panose="02000000000000000000" pitchFamily="2" charset="0"/>
              </a:rPr>
              <a:t> that there is a lot of room to improve (82.85% of variation is still not explained)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Also, note that </a:t>
            </a:r>
            <a:r>
              <a:rPr lang="en-US" sz="1800" i="1">
                <a:latin typeface="Roboto" panose="02000000000000000000" pitchFamily="2" charset="0"/>
              </a:rPr>
              <a:t>age295214</a:t>
            </a:r>
            <a:r>
              <a:rPr lang="en-US" sz="1800">
                <a:latin typeface="Roboto" panose="02000000000000000000" pitchFamily="2" charset="0"/>
              </a:rPr>
              <a:t> is not statistically significant at 99% confidence</a:t>
            </a:r>
          </a:p>
          <a:p>
            <a:pPr>
              <a:spcAft>
                <a:spcPts val="600"/>
              </a:spcAft>
            </a:pPr>
            <a:r>
              <a:rPr lang="en-US" sz="2000">
                <a:latin typeface="Roboto" panose="02000000000000000000" pitchFamily="2" charset="0"/>
              </a:rPr>
              <a:t>Let’s try to add </a:t>
            </a:r>
            <a:r>
              <a:rPr lang="en-US" sz="2000" b="1">
                <a:latin typeface="Roboto" panose="02000000000000000000" pitchFamily="2" charset="0"/>
              </a:rPr>
              <a:t>interaction variable </a:t>
            </a:r>
            <a:r>
              <a:rPr lang="en-US" sz="2000">
                <a:latin typeface="Roboto" panose="02000000000000000000" pitchFamily="2" charset="0"/>
              </a:rPr>
              <a:t>of </a:t>
            </a:r>
            <a:r>
              <a:rPr lang="en-US" sz="2000" i="1">
                <a:latin typeface="Roboto" panose="02000000000000000000" pitchFamily="2" charset="0"/>
              </a:rPr>
              <a:t>age295214</a:t>
            </a:r>
            <a:r>
              <a:rPr lang="en-US" sz="2000">
                <a:latin typeface="Roboto" panose="02000000000000000000" pitchFamily="2" charset="0"/>
              </a:rPr>
              <a:t> and another with </a:t>
            </a:r>
            <a:r>
              <a:rPr lang="en-US" sz="2000" i="1">
                <a:latin typeface="Roboto" panose="02000000000000000000" pitchFamily="2" charset="0"/>
              </a:rPr>
              <a:t>strongest correlation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01103EA-28C1-4327-8339-D00A94582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23" y="1341548"/>
            <a:ext cx="5386953" cy="2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0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5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C7AD58E8-73DE-46BD-8654-A0653269FD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9" r="45917"/>
          <a:stretch/>
        </p:blipFill>
        <p:spPr>
          <a:xfrm>
            <a:off x="6440973" y="2416554"/>
            <a:ext cx="4887427" cy="2254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>
                    <a:latin typeface="Roboto" panose="02000000000000000000" pitchFamily="2" charset="0"/>
                  </a:rPr>
                  <a:t>From the correlation coefficients, we can see that </a:t>
                </a:r>
                <a:r>
                  <a:rPr lang="en-US" sz="2000" i="1">
                    <a:latin typeface="Roboto" panose="02000000000000000000" pitchFamily="2" charset="0"/>
                  </a:rPr>
                  <a:t>age295214</a:t>
                </a:r>
                <a:r>
                  <a:rPr lang="en-US" sz="2000">
                    <a:latin typeface="Roboto" panose="02000000000000000000" pitchFamily="2" charset="0"/>
                  </a:rPr>
                  <a:t> is weakly correlated with </a:t>
                </a:r>
                <a:r>
                  <a:rPr lang="en-US" sz="2000" i="1">
                    <a:latin typeface="Roboto" panose="02000000000000000000" pitchFamily="2" charset="0"/>
                  </a:rPr>
                  <a:t>edu685213 with second highest value.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i="1">
                    <a:latin typeface="Roboto" panose="02000000000000000000" pitchFamily="2" charset="0"/>
                  </a:rPr>
                  <a:t>Let’s try to make interaction term from the two variables:</a:t>
                </a:r>
                <a:endParaRPr lang="en-US" sz="2000" b="1" i="1">
                  <a:latin typeface="Roboto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GE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295_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685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1" i="0" smtClean="0">
                          <a:latin typeface="Cambria Math" panose="02040503050406030204" pitchFamily="18" charset="0"/>
                        </a:rPr>
                        <m:t>AGE</m:t>
                      </m:r>
                      <m:r>
                        <m:rPr>
                          <m:nor/>
                        </m:rPr>
                        <a:rPr lang="en-US" sz="2000" b="1" i="0" smtClean="0">
                          <a:latin typeface="Cambria Math" panose="02040503050406030204" pitchFamily="18" charset="0"/>
                        </a:rPr>
                        <m:t>295214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nor/>
                        </m:rPr>
                        <a:rPr lang="en-US" sz="2000" b="1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 i="0" smtClean="0">
                          <a:latin typeface="Cambria Math" panose="02040503050406030204" pitchFamily="18" charset="0"/>
                        </a:rPr>
                        <m:t>685213</m:t>
                      </m:r>
                    </m:oMath>
                  </m:oMathPara>
                </a14:m>
                <a:endParaRPr lang="en-US" sz="2000" b="1" i="1">
                  <a:latin typeface="Roboto" panose="02000000000000000000" pitchFamily="2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>
                    <a:latin typeface="Roboto" panose="02000000000000000000" pitchFamily="2" charset="0"/>
                  </a:rPr>
                  <a:t>Use </a:t>
                </a:r>
                <a:r>
                  <a:rPr lang="en-US" sz="2000" b="1" i="1">
                    <a:solidFill>
                      <a:srgbClr val="002060"/>
                    </a:solidFill>
                    <a:latin typeface="Roboto" panose="02000000000000000000" pitchFamily="2" charset="0"/>
                  </a:rPr>
                  <a:t>gen</a:t>
                </a:r>
                <a:r>
                  <a:rPr lang="en-US" sz="2000" b="1" i="1">
                    <a:latin typeface="Roboto" panose="02000000000000000000" pitchFamily="2" charset="0"/>
                  </a:rPr>
                  <a:t> </a:t>
                </a:r>
                <a:r>
                  <a:rPr lang="en-US" sz="2000" b="1" i="1">
                    <a:solidFill>
                      <a:schemeClr val="bg2"/>
                    </a:solidFill>
                    <a:latin typeface="Roboto" panose="02000000000000000000" pitchFamily="2" charset="0"/>
                  </a:rPr>
                  <a:t>age295_edu685 = age295214 * edu685213</a:t>
                </a:r>
                <a:r>
                  <a:rPr lang="en-US" sz="2000" i="1">
                    <a:solidFill>
                      <a:schemeClr val="bg2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en-US" sz="2000">
                    <a:latin typeface="Roboto" panose="02000000000000000000" pitchFamily="2" charset="0"/>
                  </a:rPr>
                  <a:t>command to generate the interaction variable</a:t>
                </a:r>
                <a:br>
                  <a:rPr lang="en-US" sz="2000" i="1">
                    <a:latin typeface="Roboto" panose="02000000000000000000" pitchFamily="2" charset="0"/>
                  </a:rPr>
                </a:br>
                <a:endParaRPr lang="en-US" sz="2000" i="1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  <a:blipFill>
                <a:blip r:embed="rId9"/>
                <a:stretch>
                  <a:fillRect l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28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25EA82-B998-427C-A83C-1E6983CD30B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075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09BC830-1574-4C98-A857-2AE6750529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 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E8C94C-BEA1-4682-8C9E-EA2BFEAC4E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E9B9DC00-2FD3-44E5-B9BA-83BEB6C69F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16DD520A-5FBF-4AAE-A5CF-3483B71E0C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B08CC163-7B03-41A6-BF8E-5313A38C8D09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5CF99F94-707A-4A03-9527-8FF4DC16563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CB52378A-31A2-4B31-A5D3-DD8BE126B0D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7D6579D7-B88F-42F4-B1B3-21E0D2E343C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ED7B879F-D0AA-4D39-B681-B2A208439043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66E97D73-430F-4864-BEE2-4EE991F25404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8E81B412-4F0C-4A32-A548-BAD3FF6895B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C0BC6217-DC48-4C1E-BF21-85D892743E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1E02E2C2-00BF-4595-98D0-05FD395291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24D4F847-8893-44FC-AC65-17D58DAC01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4459C88-3B78-4AA6-947C-32E5312CB2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2A4A6C86-D169-4D77-A946-C4A53125EF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52959B7E-FB25-4215-A347-D6422DC2CC1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752BEEFB-0ED2-4C0D-A641-F7BC7DB2EA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4024018E-6129-43E2-B943-2340764D2FF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DF72C08-8123-45B2-B2E6-108AB87D8F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C491C0FD-2049-4F3D-B168-FBC7657FC38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DAEEB785-B7B1-44F0-BFA0-3B2BAB62F5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94F04228-505F-4D6F-9BB3-6E377DE6D6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CC1F200C-73B6-4A6B-B51E-B0C3624DCB7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C1FE47D-0937-42A5-9C93-0AF2C68036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050E5DE1-D232-4007-9906-7C9D9B4E26C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EC52596C-87D7-48CE-BB04-FC0596D8D0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E6E4732C-D29E-46E4-950F-7E8FF8210F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CA826383-A455-40B0-91E5-AC7860BC8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1AC2BD06-4F20-433D-B42F-4759486C0D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73" name="Content Placeholder 72" descr="Table&#10;&#10;Description automatically generated">
            <a:extLst>
              <a:ext uri="{FF2B5EF4-FFF2-40B4-BE49-F238E27FC236}">
                <a16:creationId xmlns:a16="http://schemas.microsoft.com/office/drawing/2014/main" id="{89F3F856-A5D6-41A2-86E4-E1A35668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5" y="1828383"/>
            <a:ext cx="5295038" cy="3430588"/>
          </a:xfrm>
        </p:spPr>
      </p:pic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C9356FA0-9AF6-4757-A387-2335593904E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We see that there is </a:t>
            </a:r>
            <a:r>
              <a:rPr lang="en-US" sz="2000" b="1">
                <a:latin typeface="Roboto" panose="02000000000000000000" pitchFamily="2" charset="0"/>
              </a:rPr>
              <a:t>a very slight improvement in </a:t>
            </a:r>
            <a:r>
              <a:rPr lang="en-US" sz="2000" b="1" i="1">
                <a:latin typeface="Roboto" panose="02000000000000000000" pitchFamily="2" charset="0"/>
              </a:rPr>
              <a:t>R</a:t>
            </a:r>
            <a:r>
              <a:rPr lang="en-US" sz="2000" b="1" i="1" baseline="30000">
                <a:latin typeface="Roboto" panose="02000000000000000000" pitchFamily="2" charset="0"/>
              </a:rPr>
              <a:t>2</a:t>
            </a:r>
            <a:r>
              <a:rPr lang="en-US" sz="2000">
                <a:latin typeface="Roboto" panose="02000000000000000000" pitchFamily="2" charset="0"/>
              </a:rPr>
              <a:t>, which is pretty common in variable selection process: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Depending on what kinds of variables are being included, interaction variables could </a:t>
            </a:r>
            <a:r>
              <a:rPr lang="en-US" sz="1800" i="1">
                <a:latin typeface="Roboto" panose="02000000000000000000" pitchFamily="2" charset="0"/>
              </a:rPr>
              <a:t>drastically help to better fit </a:t>
            </a:r>
            <a:r>
              <a:rPr lang="en-US" sz="1800">
                <a:latin typeface="Roboto" panose="02000000000000000000" pitchFamily="2" charset="0"/>
              </a:rPr>
              <a:t>or </a:t>
            </a:r>
            <a:r>
              <a:rPr lang="en-US" sz="1800" i="1">
                <a:latin typeface="Roboto" panose="02000000000000000000" pitchFamily="2" charset="0"/>
              </a:rPr>
              <a:t>does not have much impact </a:t>
            </a:r>
            <a:r>
              <a:rPr lang="en-US" sz="1800">
                <a:latin typeface="Roboto" panose="02000000000000000000" pitchFamily="2" charset="0"/>
              </a:rPr>
              <a:t>in the model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include one more variable: </a:t>
            </a:r>
            <a:r>
              <a:rPr lang="en-US" sz="2000" i="1">
                <a:latin typeface="Roboto" panose="02000000000000000000" pitchFamily="2" charset="0"/>
              </a:rPr>
              <a:t>rhi825214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Definition: “White alone, not Hispanic"</a:t>
            </a:r>
          </a:p>
        </p:txBody>
      </p:sp>
    </p:spTree>
    <p:extLst>
      <p:ext uri="{BB962C8B-B14F-4D97-AF65-F5344CB8AC3E}">
        <p14:creationId xmlns:p14="http://schemas.microsoft.com/office/powerpoint/2010/main" val="17796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8E8B62-68CD-44A8-BA0F-686A0A29A0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4950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A14C054-C9AB-4AB5-8DCB-657BA892D5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 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E8C94C-BEA1-4682-8C9E-EA2BFEAC4E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E9B9DC00-2FD3-44E5-B9BA-83BEB6C69F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16DD520A-5FBF-4AAE-A5CF-3483B71E0C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B08CC163-7B03-41A6-BF8E-5313A38C8D09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5CF99F94-707A-4A03-9527-8FF4DC16563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CB52378A-31A2-4B31-A5D3-DD8BE126B0D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7D6579D7-B88F-42F4-B1B3-21E0D2E343C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ED7B879F-D0AA-4D39-B681-B2A208439043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66E97D73-430F-4864-BEE2-4EE991F25404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8E81B412-4F0C-4A32-A548-BAD3FF6895B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C0BC6217-DC48-4C1E-BF21-85D892743E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1E02E2C2-00BF-4595-98D0-05FD395291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24D4F847-8893-44FC-AC65-17D58DAC01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4459C88-3B78-4AA6-947C-32E5312CB2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2A4A6C86-D169-4D77-A946-C4A53125EF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52959B7E-FB25-4215-A347-D6422DC2CC1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752BEEFB-0ED2-4C0D-A641-F7BC7DB2EA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4024018E-6129-43E2-B943-2340764D2FF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DF72C08-8123-45B2-B2E6-108AB87D8F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C491C0FD-2049-4F3D-B168-FBC7657FC38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DAEEB785-B7B1-44F0-BFA0-3B2BAB62F5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94F04228-505F-4D6F-9BB3-6E377DE6D6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CC1F200C-73B6-4A6B-B51E-B0C3624DCB7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C1FE47D-0937-42A5-9C93-0AF2C68036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050E5DE1-D232-4007-9906-7C9D9B4E26C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EC52596C-87D7-48CE-BB04-FC0596D8D0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E6E4732C-D29E-46E4-950F-7E8FF8210F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CA826383-A455-40B0-91E5-AC7860BC8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1AC2BD06-4F20-433D-B42F-4759486C0D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3">
                <a:extLst>
                  <a:ext uri="{FF2B5EF4-FFF2-40B4-BE49-F238E27FC236}">
                    <a16:creationId xmlns:a16="http://schemas.microsoft.com/office/drawing/2014/main" id="{B5EC35A9-824A-4195-9E36-096F76F151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en-US" sz="2000">
                    <a:latin typeface="Roboto" panose="02000000000000000000" pitchFamily="2" charset="0"/>
                  </a:rPr>
                  <a:t>Taking a similar approach, we end up with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295214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rhi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825214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635_685</m:t>
                    </m:r>
                  </m:oMath>
                </a14:m>
                <a:endParaRPr lang="en-US" sz="2000" b="1">
                  <a:latin typeface="Roboto" panose="02000000000000000000" pitchFamily="2" charset="0"/>
                </a:endParaRPr>
              </a:p>
              <a:p>
                <a:pPr lvl="1">
                  <a:spcAft>
                    <a:spcPts val="0"/>
                  </a:spcAft>
                </a:pPr>
                <a:r>
                  <a:rPr lang="en-US" sz="1800" b="1"/>
                  <a:t>Interaction Variable: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0" dirty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1800" i="0" dirty="0" smtClean="0">
                        <a:latin typeface="Cambria Math" panose="02040503050406030204" pitchFamily="18" charset="0"/>
                      </a:rPr>
                      <m:t>635_685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⋅</m:t>
                    </m:r>
                    <m:r>
                      <m:rPr>
                        <m:nor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</a:rPr>
                      <m:t>685213</m:t>
                    </m:r>
                  </m:oMath>
                </a14:m>
                <a:endParaRPr lang="en-US" sz="1800" i="1">
                  <a:latin typeface="Roboto" panose="02000000000000000000" pitchFamily="2" charset="0"/>
                </a:endParaRPr>
              </a:p>
              <a:p>
                <a:pPr lvl="1">
                  <a:spcAft>
                    <a:spcPts val="0"/>
                  </a:spcAft>
                </a:pPr>
                <a:r>
                  <a:rPr lang="en-US" sz="1800">
                    <a:latin typeface="Roboto" panose="02000000000000000000" pitchFamily="2" charset="0"/>
                  </a:rPr>
                  <a:t>Final </a:t>
                </a:r>
                <a:r>
                  <a:rPr lang="en-US" sz="1800" i="1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>
                    <a:latin typeface="Roboto" panose="02000000000000000000" pitchFamily="2" charset="0"/>
                  </a:rPr>
                  <a:t>2</a:t>
                </a:r>
                <a:r>
                  <a:rPr lang="en-US" sz="1800">
                    <a:latin typeface="Roboto" panose="02000000000000000000" pitchFamily="2" charset="0"/>
                  </a:rPr>
                  <a:t> value is 0.4301, which is a significant improvement from a simple linear model we constructed 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sz="1800" i="1">
                    <a:latin typeface="Roboto" panose="02000000000000000000" pitchFamily="2" charset="0"/>
                  </a:rPr>
                  <a:t>p-</a:t>
                </a:r>
                <a:r>
                  <a:rPr lang="en-US" sz="1800">
                    <a:latin typeface="Roboto" panose="02000000000000000000" pitchFamily="2" charset="0"/>
                  </a:rPr>
                  <a:t>values also suggest that all variables that we use have statistical significance</a:t>
                </a:r>
                <a:endParaRPr lang="en-US" sz="1800" b="1" i="1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ontent Placeholder 33">
                <a:extLst>
                  <a:ext uri="{FF2B5EF4-FFF2-40B4-BE49-F238E27FC236}">
                    <a16:creationId xmlns:a16="http://schemas.microsoft.com/office/drawing/2014/main" id="{B5EC35A9-824A-4195-9E36-096F76F1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6D90A6-55AD-4BC0-8E8C-B0C790362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91" y="1341548"/>
            <a:ext cx="4779924" cy="2692489"/>
          </a:xfrm>
        </p:spPr>
      </p:pic>
    </p:spTree>
    <p:extLst>
      <p:ext uri="{BB962C8B-B14F-4D97-AF65-F5344CB8AC3E}">
        <p14:creationId xmlns:p14="http://schemas.microsoft.com/office/powerpoint/2010/main" val="400496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think-cell Slide" r:id="rId59" imgW="359" imgH="355" progId="TCLayout.ActiveDocument.1">
                  <p:embed/>
                </p:oleObj>
              </mc:Choice>
              <mc:Fallback>
                <p:oleObj name="think-cell Slide" r:id="rId59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05:25 PM – 05:30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05:05 PM – 05:25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04:50 PM – 05:05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04:35 PM – 04:50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04:25 PM – 04:35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04:10 PM – 04:25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04:05 PM – 04:10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04:00 PM – 04:05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8417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7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Logistic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600" b="1">
                    <a:latin typeface="Roboto" panose="02000000000000000000" pitchFamily="2" charset="0"/>
                  </a:rPr>
                  <a:t>Logistic Regression</a:t>
                </a:r>
                <a:r>
                  <a:rPr lang="en-US" sz="1600">
                    <a:latin typeface="Roboto" panose="02000000000000000000" pitchFamily="2" charset="0"/>
                  </a:rPr>
                  <a:t>: a binary classification model, with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>
                    <a:latin typeface="Roboto" panose="02000000000000000000" pitchFamily="2" charset="0"/>
                  </a:rPr>
                  <a:t> range, that outputs probability of an observation to be either of the binary values, using:</a:t>
                </a:r>
                <a:br>
                  <a:rPr lang="en-US" sz="1600">
                    <a:latin typeface="Roboto" panose="02000000000000000000" pitchFamily="2" charset="0"/>
                  </a:rPr>
                </a:br>
                <a:br>
                  <a:rPr lang="en-US" sz="1000">
                    <a:latin typeface="Roboto" panose="02000000000000000000" pitchFamily="2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sz="1600" b="1">
                  <a:latin typeface="Roboto" panose="02000000000000000000" pitchFamily="2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1600" i="1">
                    <a:latin typeface="Roboto" panose="02000000000000000000" pitchFamily="2" charset="0"/>
                  </a:rPr>
                  <a:t>Good for analyzing binary variables since it is bound between 0 and 1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>
                    <a:latin typeface="Roboto" panose="02000000000000000000" pitchFamily="2" charset="0"/>
                  </a:rPr>
                  <a:t>Coefficients: </a:t>
                </a:r>
                <a:r>
                  <a:rPr lang="en-US" sz="1600">
                    <a:latin typeface="Roboto" panose="02000000000000000000" pitchFamily="2" charset="0"/>
                  </a:rPr>
                  <a:t>the expected change in log odds for one-unit increase in one of the independent variables (all held constant)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600" i="1">
                    <a:latin typeface="Roboto" panose="02000000000000000000" pitchFamily="2" charset="0"/>
                  </a:rPr>
                  <a:t>We can see that Pseudo R2 is 0.5396, which is an improve from the previous model. Therefore, logistic regression can better capture binary values</a:t>
                </a: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  <a:blipFill>
                <a:blip r:embed="rId8"/>
                <a:stretch>
                  <a:fillRect l="-1613" r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Content Placeholder 37" descr="Table&#10;&#10;Description automatically generated">
            <a:extLst>
              <a:ext uri="{FF2B5EF4-FFF2-40B4-BE49-F238E27FC236}">
                <a16:creationId xmlns:a16="http://schemas.microsoft.com/office/drawing/2014/main" id="{7C063D23-B9E9-6D40-AB35-B285D992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93" y="1598921"/>
            <a:ext cx="5098358" cy="3660153"/>
          </a:xfrm>
        </p:spPr>
      </p:pic>
    </p:spTree>
    <p:extLst>
      <p:ext uri="{BB962C8B-B14F-4D97-AF65-F5344CB8AC3E}">
        <p14:creationId xmlns:p14="http://schemas.microsoft.com/office/powerpoint/2010/main" val="89262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3EC82BB-5DAC-4158-8FFE-A870C6CC8D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29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E06D5F-7386-47CC-B0BB-7FDA52B634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Histogram of </a:t>
            </a:r>
            <a:r>
              <a:rPr kumimoji="0" lang="en-US" b="1" i="1" u="none" strike="noStrike" kern="1200" cap="none" spc="0" normalizeH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INC910213</a:t>
            </a:r>
            <a:endParaRPr kumimoji="0" lang="en-US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96" name="Content Placeholder 70">
            <a:extLst>
              <a:ext uri="{FF2B5EF4-FFF2-40B4-BE49-F238E27FC236}">
                <a16:creationId xmlns:a16="http://schemas.microsoft.com/office/drawing/2014/main" id="{8B0F0B2F-7A8D-46D0-AB61-53BE0A13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9"/>
            <a:ext cx="4197538" cy="3052755"/>
          </a:xfrm>
          <a:prstGeom prst="rect">
            <a:avLst/>
          </a:prstGeom>
        </p:spPr>
      </p:pic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878EC4-3EE5-4E0B-AC11-1E19F5A66E35}"/>
              </a:ext>
            </a:extLst>
          </p:cNvPr>
          <p:cNvSpPr txBox="1"/>
          <p:nvPr/>
        </p:nvSpPr>
        <p:spPr>
          <a:xfrm>
            <a:off x="1713423" y="5575313"/>
            <a:ext cx="3177152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Command: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hist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ubc819213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yhat_ex</a:t>
            </a:r>
            <a:r>
              <a:rPr lang="en-US" b="1" dirty="0">
                <a:solidFill>
                  <a:schemeClr val="bg2"/>
                </a:solidFill>
              </a:rPr>
              <a:t> sbo001207 pst045214, 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</a:t>
            </a:r>
          </a:p>
        </p:txBody>
      </p:sp>
      <p:pic>
        <p:nvPicPr>
          <p:cNvPr id="63" name="Content Placeholder 12">
            <a:extLst>
              <a:ext uri="{FF2B5EF4-FFF2-40B4-BE49-F238E27FC236}">
                <a16:creationId xmlns:a16="http://schemas.microsoft.com/office/drawing/2014/main" id="{B8ED83E0-4912-3347-B163-14E79BF8B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9"/>
            <a:ext cx="4197537" cy="3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32E2ED-0F97-4A4C-99A3-4693FC1850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474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5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E902C2-8F9C-4EF3-B17C-38E465F40C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64" name="Content Placeholder 9">
            <a:extLst>
              <a:ext uri="{FF2B5EF4-FFF2-40B4-BE49-F238E27FC236}">
                <a16:creationId xmlns:a16="http://schemas.microsoft.com/office/drawing/2014/main" id="{20D16767-9281-49E8-B718-3EA5A4934995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8"/>
            <a:ext cx="4197537" cy="3052754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391A417A-CB64-4BFF-905C-358B9AF76853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8"/>
            <a:ext cx="4197538" cy="305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Regression Plot</a:t>
            </a:r>
            <a:endParaRPr kumimoji="0" lang="en-US" b="1" i="0" u="none" strike="noStrike" kern="1200" cap="none" spc="0" normalizeH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Logistic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Regression (Logit)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10173" y="5470668"/>
            <a:ext cx="4354883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yhat_logit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1057667" y="5470668"/>
            <a:ext cx="4488664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rep edu685213,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 </a:t>
            </a:r>
          </a:p>
        </p:txBody>
      </p:sp>
    </p:spTree>
    <p:extLst>
      <p:ext uri="{BB962C8B-B14F-4D97-AF65-F5344CB8AC3E}">
        <p14:creationId xmlns:p14="http://schemas.microsoft.com/office/powerpoint/2010/main" val="2782370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F4D6214-E0B8-4E70-87BF-7EAB685D9A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2847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6FFE13F-99A6-4EA2-92BC-AE7207BC47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vs. Multiple </a:t>
            </a:r>
            <a:endParaRPr kumimoji="0" lang="en-US" sz="2000" b="1" i="0" u="none" strike="noStrike" kern="1200" cap="none" spc="0" normalizeH="0" baseline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 Plot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697014" y="5470668"/>
            <a:ext cx="5209968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>
                <a:solidFill>
                  <a:schemeClr val="bg2"/>
                </a:solidFill>
              </a:rPr>
              <a:t>rep MLR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edu685213, connect(. l -) </a:t>
            </a:r>
            <a:r>
              <a:rPr lang="en-US" b="1" dirty="0" err="1">
                <a:solidFill>
                  <a:schemeClr val="bg2"/>
                </a:solidFill>
              </a:rPr>
              <a:t>msymbol</a:t>
            </a:r>
            <a:r>
              <a:rPr lang="en-US" b="1" dirty="0">
                <a:solidFill>
                  <a:schemeClr val="bg2"/>
                </a:solidFill>
              </a:rPr>
              <a:t>(.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</a:t>
            </a:r>
          </a:p>
        </p:txBody>
      </p:sp>
      <p:sp>
        <p:nvSpPr>
          <p:cNvPr id="66" name="Text Placeholder 77">
            <a:extLst>
              <a:ext uri="{FF2B5EF4-FFF2-40B4-BE49-F238E27FC236}">
                <a16:creationId xmlns:a16="http://schemas.microsoft.com/office/drawing/2014/main" id="{D03CDDF0-2E84-4944-BEF4-7C1667DA3E72}"/>
              </a:ext>
            </a:extLst>
          </p:cNvPr>
          <p:cNvSpPr txBox="1">
            <a:spLocks/>
          </p:cNvSpPr>
          <p:nvPr/>
        </p:nvSpPr>
        <p:spPr>
          <a:xfrm>
            <a:off x="6197600" y="1152236"/>
            <a:ext cx="5380035" cy="640800"/>
          </a:xfrm>
          <a:prstGeom prst="rect">
            <a:avLst/>
          </a:prstGeom>
        </p:spPr>
        <p:txBody>
          <a:bodyPr vert="horz" lIns="0" tIns="0" rIns="0" bIns="27432" rtlCol="0" anchor="b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defRPr sz="2600" b="1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 Regression Plot of Multiple </a:t>
            </a:r>
            <a:b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</a:b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Logistic Regression (Logit)</a:t>
            </a:r>
            <a:endParaRPr lang="en-US" sz="2000" dirty="0">
              <a:solidFill>
                <a:srgbClr val="2E2E38"/>
              </a:solidFill>
              <a:latin typeface="Roboto" panose="02000000000000000000" pitchFamily="2" charset="0"/>
            </a:endParaRPr>
          </a:p>
        </p:txBody>
      </p:sp>
      <p:pic>
        <p:nvPicPr>
          <p:cNvPr id="67" name="Content Placeholder 3">
            <a:extLst>
              <a:ext uri="{FF2B5EF4-FFF2-40B4-BE49-F238E27FC236}">
                <a16:creationId xmlns:a16="http://schemas.microsoft.com/office/drawing/2014/main" id="{97227F8B-D46E-CE4F-B47E-5E300C4FC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8" y="1940209"/>
            <a:ext cx="4197538" cy="3052755"/>
          </a:xfrm>
          <a:prstGeom prst="rect">
            <a:avLst/>
          </a:prstGeom>
        </p:spPr>
      </p:pic>
      <p:sp>
        <p:nvSpPr>
          <p:cNvPr id="68" name="AutoShape 2">
            <a:extLst>
              <a:ext uri="{FF2B5EF4-FFF2-40B4-BE49-F238E27FC236}">
                <a16:creationId xmlns:a16="http://schemas.microsoft.com/office/drawing/2014/main" id="{823F0290-D92F-A941-8FFD-6BB9A8D5F03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517EE3-EF6A-554B-AEBE-40E8684E480B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yhat_all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D029371-54B2-E846-AB7C-08A8F952DA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38671"/>
            <a:ext cx="4197537" cy="30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Histogram plot using the age variable, divide the ranges into 5 groups.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Summary statistics for age, weight and height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Correlation using age, weight and height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Scatter plot using age and weight variables.</a:t>
            </a:r>
            <a:endParaRPr lang="en-US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Simple regression equation using age and weight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Multiple regression equation using age, weight and height variables.</a:t>
            </a:r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7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8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9"/>
              </a:rPr>
              <a:t>https://stats.idre.ucla.edu/stata/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0"/>
              </a:rPr>
              <a:t>qcl@cmc.edu</a:t>
            </a:r>
            <a:r>
              <a:rPr lang="en-US" sz="2000" dirty="0">
                <a:cs typeface="Calibri"/>
              </a:rPr>
              <a:t> (with a title: “Re: Rose Institute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1"/>
              </a:rPr>
              <a:t>slee19@students.cmc.edu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err="1">
                <a:latin typeface="Roboto Medium" panose="02000000000000000000" pitchFamily="2" charset="0"/>
                <a:ea typeface="Roboto Medium" panose="02000000000000000000" pitchFamily="2" charset="0"/>
              </a:rPr>
              <a:t>QCL_Workshop</a:t>
            </a:r>
            <a:r>
              <a:rPr lang="en-US" sz="200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>
                <a:latin typeface="Roboto Medium" panose="02000000000000000000" pitchFamily="2" charset="0"/>
                <a:ea typeface="Roboto Medium" panose="02000000000000000000" pitchFamily="2" charset="0"/>
              </a:rPr>
              <a:t>Open “Rose_Workshop_QCL.do”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Think of it as a set of </a:t>
            </a:r>
            <a:r>
              <a:rPr lang="en-US" sz="2000" i="1">
                <a:latin typeface="Roboto" panose="02000000000000000000" pitchFamily="2" charset="0"/>
              </a:rPr>
              <a:t>instructions</a:t>
            </a:r>
            <a:r>
              <a:rPr lang="en-US" sz="200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It is a good practice to compile </a:t>
            </a:r>
            <a:r>
              <a:rPr lang="en-US" sz="2000" i="1">
                <a:latin typeface="Roboto" panose="02000000000000000000" pitchFamily="2" charset="0"/>
              </a:rPr>
              <a:t>Do-File</a:t>
            </a:r>
            <a:r>
              <a:rPr lang="en-US" sz="200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>
                <a:latin typeface="Roboto" panose="02000000000000000000" pitchFamily="2" charset="0"/>
              </a:rPr>
              <a:t>reproduce</a:t>
            </a:r>
            <a:endParaRPr lang="en-US" sz="2000" b="1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>
                <a:latin typeface="Roboto" panose="02000000000000000000" pitchFamily="2" charset="0"/>
              </a:rPr>
              <a:t>/* [INSERT COMMENT] */</a:t>
            </a:r>
            <a:r>
              <a:rPr lang="en-US" sz="180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>
                <a:latin typeface="Roboto" panose="02000000000000000000" pitchFamily="2" charset="0"/>
              </a:rPr>
              <a:t>*</a:t>
            </a:r>
            <a:r>
              <a:rPr lang="en-US" sz="180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Press </a:t>
            </a:r>
            <a:r>
              <a:rPr lang="en-US" sz="2000" b="1">
                <a:latin typeface="Roboto" panose="02000000000000000000" pitchFamily="2" charset="0"/>
              </a:rPr>
              <a:t>boxed icon </a:t>
            </a:r>
            <a:r>
              <a:rPr lang="en-US" sz="200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(ECON122)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yPBnSJSoCxCn5u4zWoW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yOB_U_GI3xpDldOCZm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7NxDWktBXyuO7BVOns7a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51mvfVu3uZUmZOtO7PK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wcmvlLLcgrsmJRZvvdS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z949gq2GtX_RCFVxzi7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9v.FQHNYUlr2UazNjtP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y2vCd6zeMsMOEzyepr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jdgiMXZ0JC.Ijx1Gyg2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e1gWdh7g.dvFcuLqXKf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CB76K3w0vyFYzWjPlyd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CFzfBsDrxWkRemKdlmz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XR.A_3TGKzyOVyKgyq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nBqw8jRO6o4isyweQY1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3570</Words>
  <Application>Microsoft Office PowerPoint</Application>
  <PresentationFormat>Widescreen</PresentationFormat>
  <Paragraphs>1100</Paragraphs>
  <Slides>35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Helvetica Neue</vt:lpstr>
      <vt:lpstr>Arial</vt:lpstr>
      <vt:lpstr>Calibri</vt:lpstr>
      <vt:lpstr>Cambria Math</vt:lpstr>
      <vt:lpstr>Century Gothic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Regression – Background </vt:lpstr>
      <vt:lpstr>Regression – Background </vt:lpstr>
      <vt:lpstr>Regression – Background</vt:lpstr>
      <vt:lpstr>Regression – Background (Categorical) </vt:lpstr>
      <vt:lpstr>Regression – Simple Regression </vt:lpstr>
      <vt:lpstr>Regression – Multiple Regression </vt:lpstr>
      <vt:lpstr>Regression – Multiple Regression </vt:lpstr>
      <vt:lpstr>Regression – Multiple Regression </vt:lpstr>
      <vt:lpstr>Regression – Multiple Regression </vt:lpstr>
      <vt:lpstr>Regression – Multiple Regression  </vt:lpstr>
      <vt:lpstr>Regression – Multiple Regression  </vt:lpstr>
      <vt:lpstr>Regression – Logistic Regression </vt:lpstr>
      <vt:lpstr>Charts – Syntax and Examples</vt:lpstr>
      <vt:lpstr>Charts – Syntax and Examples</vt:lpstr>
      <vt:lpstr>Charts – Syntax and Examples</vt:lpstr>
      <vt:lpstr>Hands-on Exercise</vt:lpstr>
      <vt:lpstr>Summary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LeeSeungho</cp:lastModifiedBy>
  <cp:revision>7</cp:revision>
  <dcterms:created xsi:type="dcterms:W3CDTF">2020-10-05T23:10:19Z</dcterms:created>
  <dcterms:modified xsi:type="dcterms:W3CDTF">2020-10-28T08:33:05Z</dcterms:modified>
</cp:coreProperties>
</file>